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Chapter 3: Educating Investors and Addressing ESG Misconceptions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Navigating Sustainability in Asia</a:t>
            </a:r>
          </a:p>
          <a:p>
            <a:endParaRPr/>
          </a:p>
          <a:p>
            <a:r>
              <a:t>Instructor Slide Deck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/>
              <a:t>Identify common ESG misconceptions among investors</a:t>
            </a:r>
          </a:p>
          <a:p>
            <a:r>
              <a:rPr dirty="0"/>
              <a:t>Understand why ESG misunderstandings persist in Asia</a:t>
            </a:r>
          </a:p>
          <a:p>
            <a:r>
              <a:rPr dirty="0"/>
              <a:t>Distinguish ESG literacy from ESG advocacy</a:t>
            </a:r>
          </a:p>
          <a:p>
            <a:r>
              <a:rPr dirty="0"/>
              <a:t>Apply effective ESG communication strategies</a:t>
            </a:r>
          </a:p>
          <a:p>
            <a:r>
              <a:rPr dirty="0"/>
              <a:t>Improve decision-usefulness of ESG discussions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dirty="0"/>
              <a:t>ESG is often misunderstood due to inconsistent definitions</a:t>
            </a:r>
          </a:p>
          <a:p>
            <a:r>
              <a:rPr dirty="0" err="1"/>
              <a:t>Politicisation</a:t>
            </a:r>
            <a:r>
              <a:rPr dirty="0"/>
              <a:t> undermines analytical ESG discussions</a:t>
            </a:r>
          </a:p>
          <a:p>
            <a:r>
              <a:rPr dirty="0"/>
              <a:t>ESG literacy differs from ESG advocacy</a:t>
            </a:r>
          </a:p>
          <a:p>
            <a:r>
              <a:rPr dirty="0"/>
              <a:t>Poor communication leads to box-ticking compliance</a:t>
            </a:r>
          </a:p>
          <a:p>
            <a:r>
              <a:rPr dirty="0"/>
              <a:t>Education improves engagement quality and decisions</a:t>
            </a:r>
          </a:p>
          <a:p>
            <a:r>
              <a:rPr dirty="0"/>
              <a:t>Capability-building is gradual and iterative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Regional Insights: Asia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Uneven ESG maturity across Asian markets</a:t>
            </a:r>
          </a:p>
          <a:p>
            <a:r>
              <a:rPr dirty="0"/>
              <a:t>Regulatory and political narratives shape perception</a:t>
            </a:r>
          </a:p>
          <a:p>
            <a:r>
              <a:rPr dirty="0"/>
              <a:t>Data quality and comparability challenges</a:t>
            </a:r>
          </a:p>
          <a:p>
            <a:r>
              <a:rPr dirty="0"/>
              <a:t>Varied investor sophistication levels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Snippets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Illustrative examples:</a:t>
            </a:r>
          </a:p>
          <a:p>
            <a:r>
              <a:rPr dirty="0"/>
              <a:t>Investor misunderstanding of ESG scope</a:t>
            </a:r>
          </a:p>
          <a:p>
            <a:r>
              <a:rPr dirty="0"/>
              <a:t>Corporate frustration with ESG questions</a:t>
            </a:r>
          </a:p>
          <a:p>
            <a:r>
              <a:rPr dirty="0"/>
              <a:t>Intermediary influence on ESG narratives</a:t>
            </a:r>
          </a:p>
          <a:p>
            <a:r>
              <a:rPr dirty="0"/>
              <a:t>Exchange-led ESG education initiatives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ESG outcomes depend on understanding, not slogans</a:t>
            </a:r>
          </a:p>
          <a:p>
            <a:r>
              <a:rPr dirty="0"/>
              <a:t>Misconceptions weaken engagement and capital allocation</a:t>
            </a:r>
          </a:p>
          <a:p>
            <a:r>
              <a:rPr dirty="0"/>
              <a:t>Education improves judgment and decision quality</a:t>
            </a:r>
          </a:p>
          <a:p>
            <a:r>
              <a:rPr dirty="0"/>
              <a:t>Clear framing supports credible ESG integration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Where do ESG misunderstandings affect our decisions?</a:t>
            </a:r>
          </a:p>
          <a:p>
            <a:pPr marL="0" indent="0">
              <a:buNone/>
            </a:pPr>
            <a:r>
              <a:rPr dirty="0"/>
              <a:t>2. Are we communicating ESG in a decision-useful way?</a:t>
            </a:r>
          </a:p>
          <a:p>
            <a:pPr marL="0" indent="0">
              <a:buNone/>
            </a:pPr>
            <a:r>
              <a:rPr dirty="0"/>
              <a:t>3. How are we building ESG capability over time?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Effective ESG integration requires:</a:t>
            </a:r>
          </a:p>
          <a:p>
            <a:r>
              <a:rPr dirty="0"/>
              <a:t>Clear definitions and framing</a:t>
            </a:r>
          </a:p>
          <a:p>
            <a:r>
              <a:rPr dirty="0"/>
              <a:t>Analytical ESG literacy</a:t>
            </a:r>
          </a:p>
          <a:p>
            <a:r>
              <a:rPr dirty="0"/>
              <a:t>Ongoing capability-building</a:t>
            </a:r>
          </a:p>
          <a:p>
            <a:endParaRPr dirty="0"/>
          </a:p>
          <a:p>
            <a:pPr marL="0" indent="0">
              <a:buNone/>
            </a:pPr>
            <a:r>
              <a:rPr dirty="0">
                <a:solidFill>
                  <a:srgbClr val="FF0000"/>
                </a:solidFill>
              </a:rPr>
              <a:t>Education enables better decisions.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229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Chapter 3: Educating Investors and Addressing ESG Misconceptions</vt:lpstr>
      <vt:lpstr>Learning Objectives</vt:lpstr>
      <vt:lpstr>Summary of Key Points</vt:lpstr>
      <vt:lpstr>Regional Insights: Asia Context</vt:lpstr>
      <vt:lpstr>Case Snippets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2026-01-06T01:12:54Z</dcterms:modified>
  <cp:category/>
</cp:coreProperties>
</file>